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41"/>
  </p:notesMasterIdLst>
  <p:sldIdLst>
    <p:sldId id="262" r:id="rId2"/>
    <p:sldId id="286" r:id="rId3"/>
    <p:sldId id="288" r:id="rId4"/>
    <p:sldId id="287" r:id="rId5"/>
    <p:sldId id="390" r:id="rId6"/>
    <p:sldId id="453" r:id="rId7"/>
    <p:sldId id="289" r:id="rId8"/>
    <p:sldId id="400" r:id="rId9"/>
    <p:sldId id="399" r:id="rId10"/>
    <p:sldId id="391" r:id="rId11"/>
    <p:sldId id="405" r:id="rId12"/>
    <p:sldId id="407" r:id="rId13"/>
    <p:sldId id="392" r:id="rId14"/>
    <p:sldId id="455" r:id="rId15"/>
    <p:sldId id="393" r:id="rId16"/>
    <p:sldId id="275" r:id="rId17"/>
    <p:sldId id="272" r:id="rId18"/>
    <p:sldId id="394" r:id="rId19"/>
    <p:sldId id="395" r:id="rId20"/>
    <p:sldId id="396" r:id="rId21"/>
    <p:sldId id="397" r:id="rId22"/>
    <p:sldId id="454" r:id="rId23"/>
    <p:sldId id="457" r:id="rId24"/>
    <p:sldId id="398" r:id="rId25"/>
    <p:sldId id="401" r:id="rId26"/>
    <p:sldId id="278" r:id="rId27"/>
    <p:sldId id="458" r:id="rId28"/>
    <p:sldId id="402" r:id="rId29"/>
    <p:sldId id="403" r:id="rId30"/>
    <p:sldId id="404" r:id="rId31"/>
    <p:sldId id="280" r:id="rId32"/>
    <p:sldId id="282" r:id="rId33"/>
    <p:sldId id="284" r:id="rId34"/>
    <p:sldId id="406" r:id="rId35"/>
    <p:sldId id="408" r:id="rId36"/>
    <p:sldId id="409" r:id="rId37"/>
    <p:sldId id="410" r:id="rId38"/>
    <p:sldId id="456" r:id="rId39"/>
    <p:sldId id="268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Georgia" panose="02040502050405020303" pitchFamily="18" charset="0"/>
      <p:regular r:id="rId46"/>
      <p:bold r:id="rId47"/>
      <p:italic r:id="rId48"/>
      <p:boldItalic r:id="rId49"/>
    </p:embeddedFont>
    <p:embeddedFont>
      <p:font typeface="Trebuchet MS" panose="020B0603020202020204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CFF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2" autoAdjust="0"/>
  </p:normalViewPr>
  <p:slideViewPr>
    <p:cSldViewPr>
      <p:cViewPr varScale="1">
        <p:scale>
          <a:sx n="129" d="100"/>
          <a:sy n="129" d="100"/>
        </p:scale>
        <p:origin x="110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42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0A900-C498-4CDC-B9C8-6183AF147D4C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6D792-80B5-4883-A227-4DBF718E0B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6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6D792-80B5-4883-A227-4DBF718E0B7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1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6D792-80B5-4883-A227-4DBF718E0B7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2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6D792-80B5-4883-A227-4DBF718E0B7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1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6D792-80B5-4883-A227-4DBF718E0B7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497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6D792-80B5-4883-A227-4DBF718E0B7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16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нис\Downloads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11510"/>
            <a:ext cx="6120680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1328" y="267494"/>
            <a:ext cx="8892480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1600" dirty="0" smtClean="0"/>
              <a:t>За 5 лет своего существования ассоциацией было организовано и проведено множество мероприятий. Это спортивные, культурно-массовые, благотворительные мероприятия, праздники двора, патриотические, экологические и другие акции. 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8" y="1419622"/>
            <a:ext cx="4657819" cy="310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54" y="1419622"/>
            <a:ext cx="4186747" cy="310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879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2132" y="195486"/>
            <a:ext cx="8398340" cy="576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Ассоциация ТОС проводила благотворительные мероприятия для </a:t>
            </a:r>
            <a:r>
              <a:rPr lang="ru-RU" sz="1400" dirty="0" err="1" smtClean="0"/>
              <a:t>онкобольных</a:t>
            </a:r>
            <a:r>
              <a:rPr lang="ru-RU" sz="1400" dirty="0" smtClean="0"/>
              <a:t> детей, детей с ОВЗ, активисты устраивали представления для детишек, дарили </a:t>
            </a:r>
            <a:r>
              <a:rPr lang="ru-RU" sz="1400" dirty="0"/>
              <a:t>им подарки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31590"/>
            <a:ext cx="4905936" cy="3467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11385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3478"/>
            <a:ext cx="8964488" cy="115212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АТОС организует природоохранные мероприятия. В парке «Звёздный» прошла акция в защиту природы, в которой приняли участие дети и молодёжь </a:t>
            </a:r>
            <a:r>
              <a:rPr lang="ru-RU" sz="1600" dirty="0" err="1" smtClean="0"/>
              <a:t>ТОСов</a:t>
            </a:r>
            <a:r>
              <a:rPr lang="ru-RU" sz="1600" dirty="0" smtClean="0"/>
              <a:t>. Был организован экологический </a:t>
            </a:r>
            <a:r>
              <a:rPr lang="ru-RU" sz="1600" dirty="0" err="1" smtClean="0"/>
              <a:t>флешмоб</a:t>
            </a:r>
            <a:r>
              <a:rPr lang="ru-RU" sz="1600" dirty="0" smtClean="0"/>
              <a:t>, состоялось награждение победителей и участников конкурса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детского рисунка «Природа – наш дом»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43022"/>
            <a:ext cx="3766964" cy="2825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97526"/>
            <a:ext cx="3438636" cy="24598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3"/>
          <a:stretch/>
        </p:blipFill>
        <p:spPr>
          <a:xfrm>
            <a:off x="3563888" y="2948803"/>
            <a:ext cx="3282278" cy="21265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34422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4768"/>
            <a:ext cx="5472608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1400" dirty="0" smtClean="0"/>
              <a:t>Особой популярностью среди жителей ТОС пользуется праздник Международный День соседей, который ежегодно отмечается в конце мая. Праздник масштабно отмечался на Площади Партизан, в парке-музее им. </a:t>
            </a:r>
            <a:r>
              <a:rPr lang="ru-RU" sz="1400" dirty="0" err="1" smtClean="0"/>
              <a:t>А.К.Толстого</a:t>
            </a:r>
            <a:r>
              <a:rPr lang="ru-RU" sz="1400" dirty="0" smtClean="0"/>
              <a:t>, на территориях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51" y="931898"/>
            <a:ext cx="3039391" cy="2198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45" y="931898"/>
            <a:ext cx="2996952" cy="2198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-3160" r="2325" b="6319"/>
          <a:stretch/>
        </p:blipFill>
        <p:spPr>
          <a:xfrm>
            <a:off x="6065499" y="339502"/>
            <a:ext cx="2994868" cy="22066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9"/>
          <a:stretch/>
        </p:blipFill>
        <p:spPr>
          <a:xfrm>
            <a:off x="6058954" y="2678641"/>
            <a:ext cx="3066775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8" r="7889" b="4258"/>
          <a:stretch/>
        </p:blipFill>
        <p:spPr>
          <a:xfrm>
            <a:off x="141351" y="3291830"/>
            <a:ext cx="2826846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" t="-3922" r="5881" b="21570"/>
          <a:stretch/>
        </p:blipFill>
        <p:spPr>
          <a:xfrm>
            <a:off x="3085673" y="3228019"/>
            <a:ext cx="2928115" cy="17199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3057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123478"/>
            <a:ext cx="7632848" cy="64807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dirty="0" smtClean="0"/>
              <a:t>В </a:t>
            </a:r>
            <a:r>
              <a:rPr lang="ru-RU" sz="1600" dirty="0"/>
              <a:t>минувшем году сюжет о праздновании Дня соседей в ТОС «</a:t>
            </a:r>
            <a:r>
              <a:rPr lang="ru-RU" sz="1600" dirty="0" smtClean="0"/>
              <a:t>Искорка» </a:t>
            </a:r>
            <a:r>
              <a:rPr lang="ru-RU" sz="1600" dirty="0" err="1" smtClean="0"/>
              <a:t>г.Брянска</a:t>
            </a:r>
            <a:r>
              <a:rPr lang="ru-RU" sz="1600" dirty="0" smtClean="0"/>
              <a:t> </a:t>
            </a:r>
            <a:r>
              <a:rPr lang="ru-RU" sz="1600" dirty="0"/>
              <a:t>был показан на федеральном Первом канале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6" r="-1993"/>
          <a:stretch/>
        </p:blipFill>
        <p:spPr>
          <a:xfrm>
            <a:off x="1113471" y="936071"/>
            <a:ext cx="3384376" cy="1787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3305" r="-4132" b="14049"/>
          <a:stretch/>
        </p:blipFill>
        <p:spPr>
          <a:xfrm>
            <a:off x="415082" y="2911251"/>
            <a:ext cx="3018481" cy="20601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3" b="7692"/>
          <a:stretch/>
        </p:blipFill>
        <p:spPr>
          <a:xfrm>
            <a:off x="4716016" y="923669"/>
            <a:ext cx="3328373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23" y="2899820"/>
            <a:ext cx="2708920" cy="2071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39" t="-16000" r="128000" b="14667"/>
          <a:stretch/>
        </p:blipFill>
        <p:spPr>
          <a:xfrm>
            <a:off x="1143000" y="2067694"/>
            <a:ext cx="3645024" cy="27363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" t="6731" r="16708" b="-3011"/>
          <a:stretch/>
        </p:blipFill>
        <p:spPr>
          <a:xfrm>
            <a:off x="6300192" y="2911251"/>
            <a:ext cx="2401749" cy="20601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6497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851" y="0"/>
            <a:ext cx="4181109" cy="50200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dirty="0" smtClean="0"/>
              <a:t>Во время пандемии праздник был организован в режиме онлайн. АТОС совместно с Советом МО объявили конкурс на лучший видеоролик на тему: »Добрососедства». В своих роликах </a:t>
            </a:r>
            <a:r>
              <a:rPr lang="ru-RU" sz="1400" dirty="0" err="1" smtClean="0"/>
              <a:t>тосовцы</a:t>
            </a:r>
            <a:r>
              <a:rPr lang="ru-RU" sz="1400" dirty="0" smtClean="0"/>
              <a:t> поздравляли своих соседей, демонстрировали изделия местных мастериц и умельцев, показывали образцы ландшафтного дизайна, чудеса выпечки, устраивали чаепитие, угощали соседей пирогами, дарили цветы и подарки, пели песни, танцевали, играли на музыкальных инструментах. В рамках праздника проведена акция «Территория талантов», благодаря которой все могли увидеть талантливых соседей, проживающих в </a:t>
            </a:r>
            <a:r>
              <a:rPr lang="ru-RU" sz="1400" dirty="0" err="1" smtClean="0"/>
              <a:t>ТОСах</a:t>
            </a:r>
            <a:r>
              <a:rPr lang="ru-RU" sz="1400" dirty="0" smtClean="0"/>
              <a:t>. Все участники праздника,  презентовавшие видеоролики, получили призы и подарки от АСМО. Брянская область приняла участие во всероссийском конкурсе, посвященном празднованию Дня соседей. Наши </a:t>
            </a:r>
            <a:r>
              <a:rPr lang="ru-RU" sz="1400" dirty="0" err="1" smtClean="0"/>
              <a:t>ТОСы</a:t>
            </a:r>
            <a:r>
              <a:rPr lang="ru-RU" sz="1400" dirty="0" smtClean="0"/>
              <a:t> были отмечены руководством Всероссийской организации «Добрые соседи» по количеству видеороликов.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2" t="27759" r="13420" b="-6940"/>
          <a:stretch/>
        </p:blipFill>
        <p:spPr>
          <a:xfrm>
            <a:off x="6690835" y="123477"/>
            <a:ext cx="2299754" cy="24648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08" y="111943"/>
            <a:ext cx="2334670" cy="3112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13753" r="12138" b="11035"/>
          <a:stretch/>
        </p:blipFill>
        <p:spPr>
          <a:xfrm>
            <a:off x="5691321" y="2745388"/>
            <a:ext cx="3317875" cy="22746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0472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483768" y="0"/>
            <a:ext cx="6552728" cy="45719"/>
          </a:xfrm>
        </p:spPr>
        <p:txBody>
          <a:bodyPr/>
          <a:lstStyle/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766" y="110969"/>
            <a:ext cx="3480927" cy="25115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384" y="2687761"/>
            <a:ext cx="3356862" cy="22479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5465"/>
            <a:ext cx="2864917" cy="4894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6" y="55465"/>
            <a:ext cx="3076039" cy="5018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23146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58" y="31750"/>
            <a:ext cx="61384" cy="460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7788"/>
            <a:ext cx="4121088" cy="3003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5" r="7172"/>
          <a:stretch/>
        </p:blipFill>
        <p:spPr>
          <a:xfrm>
            <a:off x="2987824" y="1995686"/>
            <a:ext cx="2659451" cy="3147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0607"/>
            <a:ext cx="3168352" cy="34272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8273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23478"/>
            <a:ext cx="3816424" cy="487519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dirty="0" smtClean="0"/>
              <a:t>Ассоциация ежегодно проводит фестиваль ТОС. В 2019 году </a:t>
            </a:r>
            <a:r>
              <a:rPr lang="ru-RU" sz="1400" dirty="0"/>
              <a:t>ф</a:t>
            </a:r>
            <a:r>
              <a:rPr lang="ru-RU" sz="1400" dirty="0" smtClean="0"/>
              <a:t>естиваль прошёл в Городском ДК. На мероприятие съехались представители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 со всей Брянской области и привезли с собой изделия местных мастеров. По сути </a:t>
            </a:r>
            <a:r>
              <a:rPr lang="ru-RU" sz="1400" dirty="0"/>
              <a:t>ф</a:t>
            </a:r>
            <a:r>
              <a:rPr lang="ru-RU" sz="1400" dirty="0" smtClean="0"/>
              <a:t>естиваль представлял собой ярмарку достижений народного творчества жителей ТОС. Здесь можно было увидеть информационные стенды о </a:t>
            </a:r>
            <a:r>
              <a:rPr lang="ru-RU" sz="1400" dirty="0" err="1" smtClean="0"/>
              <a:t>ТОСах</a:t>
            </a:r>
            <a:r>
              <a:rPr lang="ru-RU" sz="1400" dirty="0" smtClean="0"/>
              <a:t>, картины из бисера, работы вышивальщиц, шедевры кулинарии, медовую выставку. Были проведены мастер-классы по рукоделию. Состоялось живое общение, новые знакомства, деловые отношения по обмену опытом. Наш земляк представил уникальную коллекцию самоваров, угощал присутствующих разными сортами чая.  На сцене состоялся праздничный концерт и награждение активистов. Это праздник надолго запомнился своим размахом, красочностью и весельем. 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78" y="35083"/>
            <a:ext cx="2489697" cy="1740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8" r="12490"/>
          <a:stretch/>
        </p:blipFill>
        <p:spPr>
          <a:xfrm>
            <a:off x="6364252" y="27869"/>
            <a:ext cx="2522562" cy="17404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4598"/>
          <a:stretch/>
        </p:blipFill>
        <p:spPr>
          <a:xfrm>
            <a:off x="3923929" y="1775509"/>
            <a:ext cx="2440324" cy="1558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56" y="1807706"/>
            <a:ext cx="2544284" cy="1526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278" y="3366472"/>
            <a:ext cx="2506300" cy="1632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t="18716" r="20486" b="-1"/>
          <a:stretch/>
        </p:blipFill>
        <p:spPr>
          <a:xfrm>
            <a:off x="6436838" y="3398129"/>
            <a:ext cx="2488301" cy="16005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79100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604" y="51470"/>
            <a:ext cx="9036496" cy="1800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К сожалению, пандемия не позволила больше проводить праздник с таким размахом. Следующий фестиваль был организован в новом формате, согласно рекомендациям </a:t>
            </a:r>
            <a:r>
              <a:rPr lang="ru-RU" sz="1400" dirty="0" err="1" smtClean="0"/>
              <a:t>Роспотребнадзора</a:t>
            </a:r>
            <a:r>
              <a:rPr lang="ru-RU" sz="1400" dirty="0" smtClean="0"/>
              <a:t>. Для </a:t>
            </a:r>
            <a:r>
              <a:rPr lang="ru-RU" sz="1400" dirty="0" err="1" smtClean="0"/>
              <a:t>ТОСовцев</a:t>
            </a:r>
            <a:r>
              <a:rPr lang="ru-RU" sz="1400" dirty="0" smtClean="0"/>
              <a:t> были организованы экскурсионные встречи по достопримечательным местам. Одна из них прошла на Славянской площади, где была проведена экскурсия по Набережной и площади. Активисты услышали много интересного об истории этого места от сотрудника краеведческого музея, пообщались друг с другом, поделились новостями, вышли в прямую видеосвязь с Москвой с другом </a:t>
            </a:r>
            <a:r>
              <a:rPr lang="ru-RU" sz="1400" dirty="0" err="1" smtClean="0"/>
              <a:t>тосовцев</a:t>
            </a:r>
            <a:r>
              <a:rPr lang="ru-RU" sz="1400" dirty="0" smtClean="0"/>
              <a:t> Сергеем Кузнецовым, руководителем Всероссийского проекта «Добрые соседи». Там же состоялось награждение активистов с вручением подарков от Совета МО.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4" b="16847"/>
          <a:stretch/>
        </p:blipFill>
        <p:spPr>
          <a:xfrm>
            <a:off x="107504" y="1995686"/>
            <a:ext cx="3312367" cy="2492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b="4644"/>
          <a:stretch/>
        </p:blipFill>
        <p:spPr>
          <a:xfrm>
            <a:off x="3563888" y="1995686"/>
            <a:ext cx="2578596" cy="24920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43" t="7988" r="7843" b="4136"/>
          <a:stretch/>
        </p:blipFill>
        <p:spPr>
          <a:xfrm>
            <a:off x="5796136" y="1977504"/>
            <a:ext cx="3263964" cy="25101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15589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99000"/>
                <a:lumOff val="1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83518"/>
            <a:ext cx="7128792" cy="39604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000" dirty="0" smtClean="0"/>
              <a:t>Ассоциация территориальных общественных самоуправлений Брянской области была образована            16 </a:t>
            </a:r>
            <a:r>
              <a:rPr lang="ru-RU" sz="2000" dirty="0"/>
              <a:t>ф</a:t>
            </a:r>
            <a:r>
              <a:rPr lang="ru-RU" sz="2000" dirty="0" smtClean="0"/>
              <a:t>евраля 2017 года по инициативе Совета муниципальных образований Брянской области.</a:t>
            </a:r>
          </a:p>
          <a:p>
            <a:pPr>
              <a:lnSpc>
                <a:spcPct val="120000"/>
              </a:lnSpc>
            </a:pPr>
            <a:r>
              <a:rPr lang="ru-RU" sz="2000" dirty="0" smtClean="0"/>
              <a:t>Цель создания ассоциации – координация деятельности </a:t>
            </a:r>
            <a:r>
              <a:rPr lang="ru-RU" sz="2000" dirty="0" err="1" smtClean="0"/>
              <a:t>ТОСов</a:t>
            </a:r>
            <a:r>
              <a:rPr lang="ru-RU" sz="2000" dirty="0" smtClean="0"/>
              <a:t> на территории Брянской области.</a:t>
            </a:r>
          </a:p>
          <a:p>
            <a:pPr>
              <a:lnSpc>
                <a:spcPct val="120000"/>
              </a:lnSpc>
            </a:pPr>
            <a:r>
              <a:rPr lang="ru-RU" sz="2000" dirty="0" smtClean="0"/>
              <a:t>Содействие органам </a:t>
            </a:r>
            <a:r>
              <a:rPr lang="ru-RU" sz="2000" dirty="0"/>
              <a:t>р</a:t>
            </a:r>
            <a:r>
              <a:rPr lang="ru-RU" sz="2000" dirty="0" smtClean="0"/>
              <a:t>егиональной власти, органам МСУ в развитии территориального общественного самоуправления на территории Брянской области.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3423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2914" y="195486"/>
            <a:ext cx="8568952" cy="9155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1400" dirty="0"/>
              <a:t>Такая форма </a:t>
            </a:r>
            <a:r>
              <a:rPr lang="ru-RU" sz="1400" dirty="0" smtClean="0"/>
              <a:t>встреч </a:t>
            </a:r>
            <a:r>
              <a:rPr lang="ru-RU" sz="1400" dirty="0"/>
              <a:t>пришлась всем по душе. </a:t>
            </a:r>
            <a:r>
              <a:rPr lang="ru-RU" sz="1400" dirty="0" smtClean="0"/>
              <a:t>Экскурсии с экскурсоводом </a:t>
            </a:r>
            <a:r>
              <a:rPr lang="ru-RU" sz="1400" dirty="0"/>
              <a:t>были </a:t>
            </a:r>
            <a:r>
              <a:rPr lang="ru-RU" sz="1400" dirty="0" smtClean="0"/>
              <a:t>организованы для </a:t>
            </a:r>
            <a:r>
              <a:rPr lang="ru-RU" sz="1400" dirty="0" err="1" smtClean="0"/>
              <a:t>тосовцев</a:t>
            </a:r>
            <a:r>
              <a:rPr lang="ru-RU" sz="1400" dirty="0" smtClean="0"/>
              <a:t> на территории </a:t>
            </a:r>
            <a:r>
              <a:rPr lang="ru-RU" sz="1400" dirty="0" err="1" smtClean="0"/>
              <a:t>Свенского</a:t>
            </a:r>
            <a:r>
              <a:rPr lang="ru-RU" sz="1400" dirty="0" smtClean="0"/>
              <a:t> монастыря, пешие прогулки по достопримечательным местам  города, автобусная экскурсия по ночному Брянску. Такие мероприятия состоялись в рамках договора о сотрудничестве между ассоциацией ТОС и Брянским государственным краеведческим музеем</a:t>
            </a:r>
            <a:endParaRPr lang="ru-RU" sz="1400" dirty="0"/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5" r="8627" b="-1"/>
          <a:stretch/>
        </p:blipFill>
        <p:spPr>
          <a:xfrm>
            <a:off x="5148064" y="1177160"/>
            <a:ext cx="3881925" cy="2429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8" y="1203598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00" y="2571750"/>
            <a:ext cx="3236979" cy="2427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4015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8784976" cy="12035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Договор о сотрудничестве заключён также между ассоциацией ТОС и Брянским государственным училищем олимпийского резерва. В рамках договора проводились турниры по мини-футболу среди команд ТОС Брянской области, один из них – с участием команды департамента внутренней политики Брянской области. Победили, конечно же </a:t>
            </a:r>
            <a:r>
              <a:rPr lang="ru-RU" sz="1400" dirty="0" err="1" smtClean="0"/>
              <a:t>тосовцы</a:t>
            </a:r>
            <a:r>
              <a:rPr lang="ru-RU" sz="1400" dirty="0" smtClean="0"/>
              <a:t>. Недавно состоялся турнир по настольному теннису. Такие мероприятия способствуют приобщению жителей, молодёжи к занятию спортом.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 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43" y="2462809"/>
            <a:ext cx="3999806" cy="2571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06" y="1364586"/>
            <a:ext cx="2897997" cy="1630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801"/>
            <a:ext cx="1862193" cy="33105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r="1102"/>
          <a:stretch/>
        </p:blipFill>
        <p:spPr>
          <a:xfrm>
            <a:off x="5580112" y="1203598"/>
            <a:ext cx="3384376" cy="2002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-400"/>
          <a:stretch/>
        </p:blipFill>
        <p:spPr>
          <a:xfrm>
            <a:off x="5672296" y="2894857"/>
            <a:ext cx="3369817" cy="21397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5001" r="41337" b="8000"/>
          <a:stretch/>
        </p:blipFill>
        <p:spPr>
          <a:xfrm>
            <a:off x="3949060" y="1937349"/>
            <a:ext cx="2030895" cy="1530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7859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44966" y="267494"/>
            <a:ext cx="8891530" cy="95615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400" dirty="0"/>
              <a:t>Выражаем благодарность директору колледжа олимпийского резерва, депутату Брянского горсовета Алексею Алексеевичу </a:t>
            </a:r>
            <a:r>
              <a:rPr lang="ru-RU" sz="1400" dirty="0" err="1"/>
              <a:t>Солонкину</a:t>
            </a:r>
            <a:r>
              <a:rPr lang="ru-RU" sz="1400" dirty="0"/>
              <a:t> за помощь в организации и проведении спортивных праздников, мастер-классов, организацию соревнований, </a:t>
            </a:r>
            <a:r>
              <a:rPr lang="ru-RU" sz="1400" dirty="0" smtClean="0"/>
              <a:t>футбольных матчей </a:t>
            </a:r>
            <a:r>
              <a:rPr lang="ru-RU" sz="1400" dirty="0"/>
              <a:t>и </a:t>
            </a:r>
            <a:r>
              <a:rPr lang="ru-RU" sz="1400" dirty="0" smtClean="0"/>
              <a:t>судейства </a:t>
            </a:r>
            <a:r>
              <a:rPr lang="ru-RU" sz="1400" dirty="0"/>
              <a:t>на территории </a:t>
            </a:r>
            <a:r>
              <a:rPr lang="ru-RU" sz="1400" dirty="0" err="1"/>
              <a:t>ТОСов</a:t>
            </a:r>
            <a:r>
              <a:rPr lang="ru-RU" sz="1400" dirty="0"/>
              <a:t>. У нас намечено много планов в проведении совместных мероприятий.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8120"/>
            <a:ext cx="3888432" cy="31406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57540"/>
            <a:ext cx="4221088" cy="3165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9191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34268"/>
            <a:ext cx="7704856" cy="5212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В рамках подписанных соглашений АТОС сотрудничает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и с другими организациями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15731"/>
            <a:ext cx="3573016" cy="2679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8001" r="15351" b="22001"/>
          <a:stretch/>
        </p:blipFill>
        <p:spPr>
          <a:xfrm>
            <a:off x="5796136" y="715731"/>
            <a:ext cx="3240360" cy="2382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74702"/>
            <a:ext cx="3010644" cy="3057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86551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3478"/>
            <a:ext cx="8928992" cy="11224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400" dirty="0"/>
              <a:t>Ассоциация принимает участие в мероприятиях, проводимых </a:t>
            </a:r>
            <a:r>
              <a:rPr lang="ru-RU" sz="1400" dirty="0" smtClean="0"/>
              <a:t>АСМО </a:t>
            </a:r>
            <a:r>
              <a:rPr lang="ru-RU" sz="1400" dirty="0"/>
              <a:t>Брянской области. Это соревнования по спортивной стрельбе в стрелковом клубе, поездка по обмену опытом в Тульскую область в гости к тульским </a:t>
            </a:r>
            <a:r>
              <a:rPr lang="ru-RU" sz="1400" dirty="0" err="1"/>
              <a:t>ТОСам</a:t>
            </a:r>
            <a:r>
              <a:rPr lang="ru-RU" sz="1400" dirty="0"/>
              <a:t>. Коллеги тепло принимали наших председателей у себя в </a:t>
            </a:r>
            <a:r>
              <a:rPr lang="ru-RU" sz="1400" dirty="0" smtClean="0"/>
              <a:t>гостях, </a:t>
            </a:r>
            <a:r>
              <a:rPr lang="ru-RU" sz="1400" dirty="0"/>
              <a:t>радушно встречали и рассказывали о своей работе, делились опытом. Поездка завершилась незабываемыми экскурсиями в Тульский музей оружия и на </a:t>
            </a:r>
            <a:r>
              <a:rPr lang="ru-RU" sz="1400" dirty="0" smtClean="0"/>
              <a:t>территорию Тульского Кремля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91630"/>
            <a:ext cx="2880320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21631" r="14869" b="6544"/>
          <a:stretch/>
        </p:blipFill>
        <p:spPr>
          <a:xfrm>
            <a:off x="4139952" y="1526436"/>
            <a:ext cx="3600400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0739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8212" y="73837"/>
            <a:ext cx="8928992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Ассоциация ТОС участвует в межрегиональном сотрудничестве. Уже не первый год АТОС  сотрудничает с </a:t>
            </a:r>
            <a:r>
              <a:rPr lang="ru-RU" sz="1400" dirty="0"/>
              <a:t>а</a:t>
            </a:r>
            <a:r>
              <a:rPr lang="ru-RU" sz="1400" dirty="0" smtClean="0"/>
              <a:t>ссоциацией ТОС Ульяновской области, председателем ассоциации Владимиром Владимировичем Сидоровым, администрацией </a:t>
            </a:r>
            <a:r>
              <a:rPr lang="ru-RU" sz="1400" dirty="0" err="1" smtClean="0"/>
              <a:t>Новопавловского</a:t>
            </a:r>
            <a:r>
              <a:rPr lang="ru-RU" sz="1400" dirty="0" smtClean="0"/>
              <a:t> сельского поселения </a:t>
            </a:r>
            <a:r>
              <a:rPr lang="ru-RU" sz="1400" dirty="0" err="1" smtClean="0"/>
              <a:t>Белоглинского</a:t>
            </a:r>
            <a:r>
              <a:rPr lang="ru-RU" sz="1400" dirty="0" smtClean="0"/>
              <a:t> района Краснодарского края, Главой поселения Ларисой </a:t>
            </a:r>
            <a:r>
              <a:rPr lang="ru-RU" sz="1400" dirty="0" err="1" smtClean="0"/>
              <a:t>Арсентьевной</a:t>
            </a:r>
            <a:r>
              <a:rPr lang="ru-RU" sz="1400" dirty="0" smtClean="0"/>
              <a:t> Скляровой, неоднократно принимали участие в  фестивалях и  форумах ТОС в </a:t>
            </a:r>
            <a:r>
              <a:rPr lang="ru-RU" sz="1400" dirty="0"/>
              <a:t>ф</a:t>
            </a:r>
            <a:r>
              <a:rPr lang="ru-RU" sz="1400" dirty="0" smtClean="0"/>
              <a:t>ормате онлайн. Недавно состоялся межрегиональный </a:t>
            </a:r>
            <a:r>
              <a:rPr lang="ru-RU" sz="1400" dirty="0"/>
              <a:t>ф</a:t>
            </a:r>
            <a:r>
              <a:rPr lang="ru-RU" sz="1400" dirty="0" smtClean="0"/>
              <a:t>орум на тему: »Внутренний туризм», где мы рассказали о достопримечательностях </a:t>
            </a:r>
            <a:r>
              <a:rPr lang="ru-RU" sz="1400" dirty="0" err="1" smtClean="0"/>
              <a:t>Брянщины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2" y="2749663"/>
            <a:ext cx="2160240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511" y="1705547"/>
            <a:ext cx="2232248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62" r="376" b="13914"/>
          <a:stretch/>
        </p:blipFill>
        <p:spPr>
          <a:xfrm>
            <a:off x="2225077" y="1563638"/>
            <a:ext cx="2333904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8642" r="12501"/>
          <a:stretch/>
        </p:blipFill>
        <p:spPr>
          <a:xfrm>
            <a:off x="4259745" y="3242063"/>
            <a:ext cx="2576803" cy="17745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16454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1764" y="123478"/>
            <a:ext cx="8820472" cy="213970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/>
              <a:t> </a:t>
            </a:r>
            <a:r>
              <a:rPr lang="ru-RU" sz="1400" dirty="0" smtClean="0">
                <a:solidFill>
                  <a:schemeClr val="tx1"/>
                </a:solidFill>
              </a:rPr>
              <a:t>АТОС налаживает связи с коллегами из других регионов. У нас в гостях побывали Сергей Александрович Кузнецов, руководитель общероссийского проекта «Добрые соседи» и Елена Сергеевной </a:t>
            </a:r>
            <a:r>
              <a:rPr lang="ru-RU" sz="1400" dirty="0" err="1" smtClean="0">
                <a:solidFill>
                  <a:schemeClr val="tx1"/>
                </a:solidFill>
              </a:rPr>
              <a:t>Шомина</a:t>
            </a:r>
            <a:r>
              <a:rPr lang="ru-RU" sz="1400" dirty="0" smtClean="0">
                <a:solidFill>
                  <a:schemeClr val="tx1"/>
                </a:solidFill>
              </a:rPr>
              <a:t>, член Правления ОАТОС, доктор политических наук, профессор Высшей школы экономики. Осуществляя турне по российским городам, гости посетили и наш город, тем самым положили начало межрегиональному сотрудничеству, передав приветы и подарки от коллег из Курской области, рассказали об   интересном опыте  работы органов ТОС других регионов.   Наши активисты радушно встречали гостей на территориях своих </a:t>
            </a:r>
            <a:r>
              <a:rPr lang="ru-RU" sz="1400" dirty="0" err="1" smtClean="0">
                <a:solidFill>
                  <a:schemeClr val="tx1"/>
                </a:solidFill>
              </a:rPr>
              <a:t>ТОСов</a:t>
            </a:r>
            <a:r>
              <a:rPr lang="ru-RU" sz="1400" dirty="0" smtClean="0">
                <a:solidFill>
                  <a:schemeClr val="tx1"/>
                </a:solidFill>
              </a:rPr>
              <a:t>. Особенно их заинтересовал опыт работы с молодёжью в ТОС «Малое Кузьмино» Советского района города Брянска. Это один из самых активных </a:t>
            </a:r>
            <a:r>
              <a:rPr lang="ru-RU" sz="1400" dirty="0" err="1" smtClean="0">
                <a:solidFill>
                  <a:schemeClr val="tx1"/>
                </a:solidFill>
              </a:rPr>
              <a:t>ТОСов</a:t>
            </a:r>
            <a:r>
              <a:rPr lang="ru-RU" sz="1400" dirty="0" smtClean="0">
                <a:solidFill>
                  <a:schemeClr val="tx1"/>
                </a:solidFill>
              </a:rPr>
              <a:t> Брянской области, который возглавляет Валентина Романченко.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4" y="2434142"/>
            <a:ext cx="4221420" cy="2589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2458"/>
            <a:ext cx="4176464" cy="25613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67952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38973" y="20267"/>
            <a:ext cx="8784976" cy="67927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dirty="0" smtClean="0"/>
              <a:t>Председатели </a:t>
            </a:r>
            <a:r>
              <a:rPr lang="ru-RU" sz="1600" dirty="0"/>
              <a:t>б</a:t>
            </a:r>
            <a:r>
              <a:rPr lang="ru-RU" sz="1600" dirty="0" smtClean="0"/>
              <a:t>рянских </a:t>
            </a:r>
            <a:r>
              <a:rPr lang="ru-RU" sz="1600" dirty="0" err="1" smtClean="0"/>
              <a:t>ТОСов</a:t>
            </a:r>
            <a:r>
              <a:rPr lang="ru-RU" sz="1600" dirty="0" smtClean="0"/>
              <a:t> активно участвуют в важных мероприятиях нашей страны: голосование, выборы депутатов, всероссийская перепись населения и др.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4375" b="20600"/>
          <a:stretch/>
        </p:blipFill>
        <p:spPr>
          <a:xfrm>
            <a:off x="102406" y="752107"/>
            <a:ext cx="3724191" cy="20507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17646" b="1001"/>
          <a:stretch/>
        </p:blipFill>
        <p:spPr>
          <a:xfrm>
            <a:off x="6660232" y="814823"/>
            <a:ext cx="2382713" cy="42484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470" r="-380"/>
          <a:stretch/>
        </p:blipFill>
        <p:spPr>
          <a:xfrm>
            <a:off x="212635" y="2939059"/>
            <a:ext cx="3240360" cy="21191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3" y="1595631"/>
            <a:ext cx="3645024" cy="2733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93674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51470"/>
            <a:ext cx="8460432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АТОС ведёт работу среди молодёжи по привлечению к общественной деятельности. Ежегодно ассоциацией проводятся конференции в школах города Брянска, посвящённые Дню местного самоуправления, на которые приглашаются представители органов МСУ, депутаты. На встречах ведётся конструктивный диалог, ребята задают гостям интересующие их вопросы, выступают с докладами и презентациями. Такие мероприятия направлены воспитывать у молодёжи активную гражданскую позицию, помогают определиться с выбором профессии.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4" y="1491630"/>
            <a:ext cx="2996952" cy="2247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432" y="1995686"/>
            <a:ext cx="2617440" cy="2247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t="5673" r="1794" b="-2787"/>
          <a:stretch/>
        </p:blipFill>
        <p:spPr>
          <a:xfrm>
            <a:off x="6075518" y="2787774"/>
            <a:ext cx="3008910" cy="2247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30659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23478"/>
            <a:ext cx="8640960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dirty="0" smtClean="0"/>
              <a:t>АТОС привлекает молодёжь к волонтёрской деятельности. В августе прошло торжественное вручение волонтерских книжек ребятам из </a:t>
            </a:r>
            <a:r>
              <a:rPr lang="ru-RU" sz="1600" dirty="0" err="1" smtClean="0"/>
              <a:t>ТОСов</a:t>
            </a:r>
            <a:r>
              <a:rPr lang="ru-RU" sz="1600" dirty="0" smtClean="0"/>
              <a:t> г. Брянска. Молодые волонтеры уже поработали в </a:t>
            </a:r>
            <a:r>
              <a:rPr lang="ru-RU" sz="1600" dirty="0" err="1" smtClean="0"/>
              <a:t>колл</a:t>
            </a:r>
            <a:r>
              <a:rPr lang="ru-RU" sz="1600" dirty="0"/>
              <a:t>-</a:t>
            </a:r>
            <a:r>
              <a:rPr lang="ru-RU" sz="1600" dirty="0" smtClean="0"/>
              <a:t>центре по приему заявок на оказание помощи нуждающимся гражданам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62" y="1352848"/>
            <a:ext cx="2789913" cy="1923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28346"/>
            <a:ext cx="3691192" cy="2159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63" y="3084346"/>
            <a:ext cx="2520280" cy="19707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13" y="3084346"/>
            <a:ext cx="2567430" cy="19195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8422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4" y="847556"/>
            <a:ext cx="2188285" cy="3078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04" y="801844"/>
            <a:ext cx="2520280" cy="3123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50364" y="4011910"/>
            <a:ext cx="263886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err="1" smtClean="0"/>
              <a:t>Пустовит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/>
              <a:t>Людмила Николаевна</a:t>
            </a:r>
          </a:p>
          <a:p>
            <a:pPr algn="ctr"/>
            <a:r>
              <a:rPr lang="ru-RU" dirty="0" smtClean="0"/>
              <a:t>председатель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56242" y="4042835"/>
            <a:ext cx="303320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   Соболевская </a:t>
            </a:r>
          </a:p>
          <a:p>
            <a:pPr algn="ctr"/>
            <a:r>
              <a:rPr lang="ru-RU" b="1" dirty="0" smtClean="0"/>
              <a:t>Марина Геннадьевна</a:t>
            </a:r>
          </a:p>
          <a:p>
            <a:pPr algn="ctr"/>
            <a:r>
              <a:rPr lang="ru-RU" dirty="0"/>
              <a:t>и</a:t>
            </a:r>
            <a:r>
              <a:rPr lang="ru-RU" dirty="0" smtClean="0"/>
              <a:t>сполнительный директор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258013" y="240778"/>
            <a:ext cx="460895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Правление АТОС Брянской области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4030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51470"/>
            <a:ext cx="8784976" cy="9361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sz="1600" dirty="0" smtClean="0"/>
              <a:t>Ребята принимают участие в волонтёрских мероприятиях: патриотических и экологических акциях, поздравлениях ветеранов, участвуют в субботниках, оказывают помощь соседям в уборке придомовых территорий, занимаются информационной поддержкой пожилых людей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04" y="1196955"/>
            <a:ext cx="2918134" cy="2188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834" y="1220590"/>
            <a:ext cx="2808312" cy="2201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0" t="12201"/>
          <a:stretch/>
        </p:blipFill>
        <p:spPr>
          <a:xfrm>
            <a:off x="2935742" y="2201050"/>
            <a:ext cx="3272516" cy="2787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89411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3478"/>
            <a:ext cx="8856984" cy="15841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1200" dirty="0" smtClean="0">
                <a:solidFill>
                  <a:schemeClr val="tx1"/>
                </a:solidFill>
                <a:effectLst/>
              </a:rPr>
              <a:t>На </a:t>
            </a:r>
            <a:r>
              <a:rPr lang="ru-RU" sz="1200" dirty="0">
                <a:solidFill>
                  <a:schemeClr val="tx1"/>
                </a:solidFill>
                <a:effectLst/>
              </a:rPr>
              <a:t>территории ТОС</a:t>
            </a:r>
            <a:r>
              <a:rPr lang="en-US" sz="1200" dirty="0">
                <a:solidFill>
                  <a:schemeClr val="tx1"/>
                </a:solidFill>
                <a:effectLst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</a:rPr>
              <a:t>«Малое Кузьмино» созданы молодёжные волонтёрские отряды. Подростки и молодёжь являются мощной силой в развитии деятельности ТОС. Они оказывают существенную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помощь</a:t>
            </a:r>
            <a:br>
              <a:rPr lang="ru-RU" sz="1200" dirty="0" smtClean="0">
                <a:solidFill>
                  <a:schemeClr val="tx1"/>
                </a:solidFill>
                <a:effectLst/>
              </a:rPr>
            </a:br>
            <a:r>
              <a:rPr lang="ru-RU" sz="12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1200" dirty="0">
                <a:solidFill>
                  <a:schemeClr val="tx1"/>
                </a:solidFill>
                <a:effectLst/>
              </a:rPr>
              <a:t>в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реализации спортивных</a:t>
            </a:r>
            <a:r>
              <a:rPr lang="ru-RU" sz="1200" dirty="0">
                <a:solidFill>
                  <a:schemeClr val="tx1"/>
                </a:solidFill>
                <a:effectLst/>
              </a:rPr>
              <a:t>, культурных, волонтёрских и других мероприятий.</a:t>
            </a:r>
            <a:br>
              <a:rPr lang="ru-RU" sz="1200" dirty="0">
                <a:solidFill>
                  <a:schemeClr val="tx1"/>
                </a:solidFill>
                <a:effectLst/>
              </a:rPr>
            </a:br>
            <a:r>
              <a:rPr lang="ru-RU" sz="1200" dirty="0">
                <a:solidFill>
                  <a:schemeClr val="tx1"/>
                </a:solidFill>
                <a:effectLst/>
              </a:rPr>
              <a:t> Подростки старше 14 лет являются членами отряда «Инициатива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». В </a:t>
            </a:r>
            <a:r>
              <a:rPr lang="ru-RU" sz="1200" dirty="0">
                <a:solidFill>
                  <a:schemeClr val="tx1"/>
                </a:solidFill>
                <a:effectLst/>
              </a:rPr>
              <a:t>состав  отряда «Активное начало» входят дети до 14 лет. Это самобытный волонтерский отряд. Родители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пишут </a:t>
            </a:r>
            <a:r>
              <a:rPr lang="ru-RU" sz="1200" dirty="0">
                <a:solidFill>
                  <a:schemeClr val="tx1"/>
                </a:solidFill>
                <a:effectLst/>
              </a:rPr>
              <a:t>заявление о вступлении в него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детей.</a:t>
            </a:r>
            <a:r>
              <a:rPr lang="ru-RU" sz="1200" dirty="0">
                <a:solidFill>
                  <a:schemeClr val="tx1"/>
                </a:solidFill>
                <a:effectLst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Отряд </a:t>
            </a:r>
            <a:r>
              <a:rPr lang="ru-RU" sz="1200" dirty="0">
                <a:solidFill>
                  <a:schemeClr val="tx1"/>
                </a:solidFill>
                <a:effectLst/>
              </a:rPr>
              <a:t>является неким стимулирующим фактором для участия младших детей в добровольческой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деятельности, </a:t>
            </a:r>
            <a:r>
              <a:rPr lang="ru-RU" sz="1200" dirty="0">
                <a:solidFill>
                  <a:schemeClr val="tx1"/>
                </a:solidFill>
                <a:effectLst/>
              </a:rPr>
              <a:t>ориентирующих их на </a:t>
            </a:r>
            <a:r>
              <a:rPr lang="ru-RU" sz="1200" dirty="0" smtClean="0">
                <a:solidFill>
                  <a:schemeClr val="tx1"/>
                </a:solidFill>
                <a:effectLst/>
              </a:rPr>
              <a:t>добрые дела и поступки</a:t>
            </a:r>
            <a:r>
              <a:rPr lang="ru-RU" sz="1200" dirty="0">
                <a:solidFill>
                  <a:schemeClr val="tx1"/>
                </a:solidFill>
                <a:effectLst/>
              </a:rPr>
              <a:t>. </a:t>
            </a:r>
            <a:br>
              <a:rPr lang="ru-RU" sz="1200" dirty="0">
                <a:solidFill>
                  <a:schemeClr val="tx1"/>
                </a:solidFill>
                <a:effectLst/>
              </a:rPr>
            </a:b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7654"/>
            <a:ext cx="3087369" cy="22455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4304" r="12903"/>
          <a:stretch/>
        </p:blipFill>
        <p:spPr>
          <a:xfrm>
            <a:off x="5810365" y="1773991"/>
            <a:ext cx="3220970" cy="2055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r="16717"/>
          <a:stretch/>
        </p:blipFill>
        <p:spPr>
          <a:xfrm>
            <a:off x="2808156" y="2499742"/>
            <a:ext cx="3388927" cy="2506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75511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51469"/>
            <a:ext cx="9001000" cy="208823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Большая </a:t>
            </a:r>
            <a:r>
              <a:rPr lang="ru-RU" sz="1200" dirty="0">
                <a:solidFill>
                  <a:schemeClr val="tx1"/>
                </a:solidFill>
              </a:rPr>
              <a:t>работа по привлечению молодёжи к общественной деятельности проводится в ТОС «Коммунар» города Сельцо, который  принял участие в одной из номинаций всероссийского конкурса «</a:t>
            </a:r>
            <a:r>
              <a:rPr lang="ru-RU" sz="1200" dirty="0" smtClean="0">
                <a:solidFill>
                  <a:schemeClr val="tx1"/>
                </a:solidFill>
              </a:rPr>
              <a:t>Лучшие практики </a:t>
            </a:r>
            <a:r>
              <a:rPr lang="ru-RU" sz="1200" dirty="0">
                <a:solidFill>
                  <a:schemeClr val="tx1"/>
                </a:solidFill>
              </a:rPr>
              <a:t>ТОС»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с </a:t>
            </a:r>
            <a:r>
              <a:rPr lang="ru-RU" sz="1200" dirty="0">
                <a:solidFill>
                  <a:schemeClr val="tx1"/>
                </a:solidFill>
              </a:rPr>
              <a:t>проектом  «Детский патриотический клуб» и занял 1 место с призовым фондом 500 000руб.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</a:rPr>
              <a:t>Благодаря этой победе был реализован проект «Территория движения». На имеющихся площадках микрорайона, где проводит свободное время молодёжь, которая принимала участие в разработке и реализации проекта, </a:t>
            </a:r>
            <a:endParaRPr lang="ru-RU" sz="1200" dirty="0" smtClean="0">
              <a:solidFill>
                <a:schemeClr val="tx1"/>
              </a:solidFill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было  </a:t>
            </a:r>
            <a:r>
              <a:rPr lang="ru-RU" sz="1200" dirty="0">
                <a:solidFill>
                  <a:schemeClr val="tx1"/>
                </a:solidFill>
              </a:rPr>
              <a:t>установлено современное игровое и спортивное оборудование.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tx1"/>
                </a:solidFill>
              </a:rPr>
              <a:t>   Несмотря на все сложности, связанные с пандемией,  летом  на территории </a:t>
            </a:r>
            <a:r>
              <a:rPr lang="ru-RU" sz="1200" dirty="0" err="1">
                <a:solidFill>
                  <a:schemeClr val="tx1"/>
                </a:solidFill>
              </a:rPr>
              <a:t>ТОСа</a:t>
            </a:r>
            <a:r>
              <a:rPr lang="ru-RU" sz="1200" dirty="0">
                <a:solidFill>
                  <a:schemeClr val="tx1"/>
                </a:solidFill>
              </a:rPr>
              <a:t> работала дворовая площадка, где проходила  реализация городского проекта «Дворовый вожатый</a:t>
            </a:r>
            <a:r>
              <a:rPr lang="ru-RU" sz="1200" dirty="0" smtClean="0">
                <a:solidFill>
                  <a:schemeClr val="tx1"/>
                </a:solidFill>
              </a:rPr>
              <a:t>», которая </a:t>
            </a:r>
            <a:r>
              <a:rPr lang="ru-RU" sz="1200" dirty="0">
                <a:solidFill>
                  <a:schemeClr val="tx1"/>
                </a:solidFill>
              </a:rPr>
              <a:t>дает возможность трудоустроить подростков в возрасте от 14 до 17 лет в летний период дворовыми вожатыми. Таким образом, у молодёжи появляется возможность проявить свои лидерские, организаторские и творческие способности, получить практический опыт, и при этом заработать свои первые деньги. А для местной детворы проект помог обеспечить досуг в каникулярное время!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32949"/>
            <a:ext cx="3960440" cy="2868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32949"/>
            <a:ext cx="3749086" cy="2866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52549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23478"/>
            <a:ext cx="8928992" cy="25202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tx1"/>
                </a:solidFill>
              </a:rPr>
              <a:t>Ярким </a:t>
            </a:r>
            <a:r>
              <a:rPr lang="ru-RU" sz="1200" dirty="0">
                <a:solidFill>
                  <a:schemeClr val="tx1"/>
                </a:solidFill>
              </a:rPr>
              <a:t>примером работы с молодёжью на селе является  ТОС «</a:t>
            </a:r>
            <a:r>
              <a:rPr lang="ru-RU" sz="1200" dirty="0" err="1">
                <a:solidFill>
                  <a:schemeClr val="tx1"/>
                </a:solidFill>
              </a:rPr>
              <a:t>Алень</a:t>
            </a:r>
            <a:r>
              <a:rPr lang="ru-RU" sz="1200" dirty="0">
                <a:solidFill>
                  <a:schemeClr val="tx1"/>
                </a:solidFill>
              </a:rPr>
              <a:t>», который создан </a:t>
            </a:r>
            <a:r>
              <a:rPr lang="ru-RU" sz="1200" dirty="0" smtClean="0">
                <a:solidFill>
                  <a:schemeClr val="tx1"/>
                </a:solidFill>
              </a:rPr>
              <a:t>3 </a:t>
            </a:r>
            <a:r>
              <a:rPr lang="ru-RU" sz="1200" dirty="0">
                <a:solidFill>
                  <a:schemeClr val="tx1"/>
                </a:solidFill>
              </a:rPr>
              <a:t>года назад в </a:t>
            </a:r>
            <a:r>
              <a:rPr lang="ru-RU" sz="1200" dirty="0" smtClean="0">
                <a:solidFill>
                  <a:schemeClr val="tx1"/>
                </a:solidFill>
              </a:rPr>
              <a:t>маленькой деревне </a:t>
            </a:r>
            <a:r>
              <a:rPr lang="ru-RU" sz="1200" dirty="0" err="1" smtClean="0">
                <a:solidFill>
                  <a:schemeClr val="tx1"/>
                </a:solidFill>
              </a:rPr>
              <a:t>Алень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dirty="0" err="1" smtClean="0">
                <a:solidFill>
                  <a:schemeClr val="tx1"/>
                </a:solidFill>
              </a:rPr>
              <a:t>Клетнянского</a:t>
            </a:r>
            <a:r>
              <a:rPr lang="ru-RU" sz="1200" dirty="0" smtClean="0">
                <a:solidFill>
                  <a:schemeClr val="tx1"/>
                </a:solidFill>
              </a:rPr>
              <a:t> района Брянской области. На 170 жителей приходится 40 детей школьного и дошкольного возраста. Взрослые</a:t>
            </a:r>
            <a:r>
              <a:rPr lang="ru-RU" sz="1200" dirty="0">
                <a:solidFill>
                  <a:schemeClr val="tx1"/>
                </a:solidFill>
              </a:rPr>
              <a:t>, понимая, как важно правильно воспитывать подрастающее поколение, решили построить в деревне сквер-площадку, где можно собирать </a:t>
            </a:r>
            <a:r>
              <a:rPr lang="ru-RU" sz="1200" dirty="0" smtClean="0">
                <a:solidFill>
                  <a:schemeClr val="tx1"/>
                </a:solidFill>
              </a:rPr>
              <a:t>молодежь, </a:t>
            </a:r>
            <a:r>
              <a:rPr lang="ru-RU" sz="1200" dirty="0">
                <a:solidFill>
                  <a:schemeClr val="tx1"/>
                </a:solidFill>
              </a:rPr>
              <a:t>вовлекая их в </a:t>
            </a:r>
            <a:r>
              <a:rPr lang="ru-RU" sz="1200" dirty="0" smtClean="0">
                <a:solidFill>
                  <a:schemeClr val="tx1"/>
                </a:solidFill>
              </a:rPr>
              <a:t>мероприятия. ТОС </a:t>
            </a:r>
            <a:r>
              <a:rPr lang="ru-RU" sz="1200" dirty="0">
                <a:solidFill>
                  <a:schemeClr val="tx1"/>
                </a:solidFill>
              </a:rPr>
              <a:t>«</a:t>
            </a:r>
            <a:r>
              <a:rPr lang="ru-RU" sz="1200" dirty="0" err="1">
                <a:solidFill>
                  <a:schemeClr val="tx1"/>
                </a:solidFill>
              </a:rPr>
              <a:t>Алень</a:t>
            </a:r>
            <a:r>
              <a:rPr lang="ru-RU" sz="1200" dirty="0">
                <a:solidFill>
                  <a:schemeClr val="tx1"/>
                </a:solidFill>
              </a:rPr>
              <a:t>» огромную роль  уделяет благоустройству деревни. По всем улицам размещены небольшие урны, за уборкой которых закреплены члены Совета ТОС, </a:t>
            </a:r>
            <a:r>
              <a:rPr lang="ru-RU" sz="1200" dirty="0" smtClean="0">
                <a:solidFill>
                  <a:schemeClr val="tx1"/>
                </a:solidFill>
              </a:rPr>
              <a:t>в </a:t>
            </a:r>
            <a:r>
              <a:rPr lang="ru-RU" sz="1200" dirty="0">
                <a:solidFill>
                  <a:schemeClr val="tx1"/>
                </a:solidFill>
              </a:rPr>
              <a:t>том числе и молодые </a:t>
            </a:r>
            <a:r>
              <a:rPr lang="ru-RU" sz="1200" dirty="0" smtClean="0">
                <a:solidFill>
                  <a:schemeClr val="tx1"/>
                </a:solidFill>
              </a:rPr>
              <a:t>жители. На </a:t>
            </a:r>
            <a:r>
              <a:rPr lang="ru-RU" sz="1200" dirty="0">
                <a:solidFill>
                  <a:schemeClr val="tx1"/>
                </a:solidFill>
              </a:rPr>
              <a:t>протяжении </a:t>
            </a:r>
            <a:r>
              <a:rPr lang="ru-RU" sz="1200" dirty="0" smtClean="0">
                <a:solidFill>
                  <a:schemeClr val="tx1"/>
                </a:solidFill>
              </a:rPr>
              <a:t>трёх </a:t>
            </a:r>
            <a:r>
              <a:rPr lang="ru-RU" sz="1200" dirty="0">
                <a:solidFill>
                  <a:schemeClr val="tx1"/>
                </a:solidFill>
              </a:rPr>
              <a:t>лет ТОС активно участвует в конкурсе проектов инициативного бюджетирования . В результате </a:t>
            </a:r>
            <a:r>
              <a:rPr lang="ru-RU" sz="1200" dirty="0" smtClean="0">
                <a:solidFill>
                  <a:schemeClr val="tx1"/>
                </a:solidFill>
              </a:rPr>
              <a:t>реализации проектов на </a:t>
            </a:r>
            <a:r>
              <a:rPr lang="ru-RU" sz="1200" dirty="0">
                <a:solidFill>
                  <a:schemeClr val="tx1"/>
                </a:solidFill>
              </a:rPr>
              <a:t>территории сквера появились детская, спортивная и волейбольная площадки, скамейки, сцена с лавочками, общественный туалет и др. </a:t>
            </a:r>
            <a:r>
              <a:rPr lang="ru-RU" sz="1200" dirty="0" smtClean="0">
                <a:solidFill>
                  <a:schemeClr val="tx1"/>
                </a:solidFill>
              </a:rPr>
              <a:t>Огромная  работа </a:t>
            </a:r>
            <a:r>
              <a:rPr lang="ru-RU" sz="1200" dirty="0">
                <a:solidFill>
                  <a:schemeClr val="tx1"/>
                </a:solidFill>
              </a:rPr>
              <a:t>ведётся по  патриотическому воспитанию. 9 мая 2020 года каждой семьей были посажены вокруг сквера ё</a:t>
            </a:r>
            <a:r>
              <a:rPr lang="ru-RU" sz="1200" dirty="0" smtClean="0">
                <a:solidFill>
                  <a:schemeClr val="tx1"/>
                </a:solidFill>
              </a:rPr>
              <a:t>лочки, </a:t>
            </a:r>
            <a:r>
              <a:rPr lang="ru-RU" sz="1200" dirty="0">
                <a:solidFill>
                  <a:schemeClr val="tx1"/>
                </a:solidFill>
              </a:rPr>
              <a:t>посвященные своему </a:t>
            </a:r>
            <a:r>
              <a:rPr lang="ru-RU" sz="1200" dirty="0" smtClean="0">
                <a:solidFill>
                  <a:schemeClr val="tx1"/>
                </a:solidFill>
              </a:rPr>
              <a:t>герою Отечественной войны. </a:t>
            </a:r>
            <a:r>
              <a:rPr lang="ru-RU" sz="1200" dirty="0">
                <a:solidFill>
                  <a:schemeClr val="tx1"/>
                </a:solidFill>
              </a:rPr>
              <a:t>Ко дню освобождения района от немецко-фашистских захватчиков жители отреставрировали заброшенный обелиск в память о погибших земляках. В восстановительных работах активное участие принимала молодёжь. </a:t>
            </a:r>
            <a:r>
              <a:rPr lang="ru-RU" sz="1200" dirty="0" err="1">
                <a:solidFill>
                  <a:schemeClr val="tx1"/>
                </a:solidFill>
              </a:rPr>
              <a:t>Аленские</a:t>
            </a:r>
            <a:r>
              <a:rPr lang="ru-RU" sz="1200" dirty="0">
                <a:solidFill>
                  <a:schemeClr val="tx1"/>
                </a:solidFill>
              </a:rPr>
              <a:t> школьники, участники движения «</a:t>
            </a:r>
            <a:r>
              <a:rPr lang="ru-RU" sz="1200" dirty="0" smtClean="0">
                <a:solidFill>
                  <a:schemeClr val="tx1"/>
                </a:solidFill>
              </a:rPr>
              <a:t>ЮНАРМИЯ» с </a:t>
            </a:r>
            <a:r>
              <a:rPr lang="ru-RU" sz="1200" dirty="0">
                <a:solidFill>
                  <a:schemeClr val="tx1"/>
                </a:solidFill>
              </a:rPr>
              <a:t>достоинством выступили на митинге памяти этих событий.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35766"/>
            <a:ext cx="3384376" cy="2363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358" r="-215"/>
          <a:stretch/>
        </p:blipFill>
        <p:spPr>
          <a:xfrm>
            <a:off x="4499992" y="2743148"/>
            <a:ext cx="4032448" cy="23320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80552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23478"/>
            <a:ext cx="8712968" cy="122413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АТОС проводит работу по созданию новых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. Активистам предоставляется необходимая документация, оказывается методическая помощь в оформлении документов, </a:t>
            </a:r>
            <a:r>
              <a:rPr lang="ru-RU" sz="1400" dirty="0"/>
              <a:t>в</a:t>
            </a:r>
            <a:r>
              <a:rPr lang="ru-RU" sz="1400" dirty="0" smtClean="0"/>
              <a:t>едется сотрудничество с администрациями по вопросам создания ТОС. Недавно был образован ТОС «Дружные соседи» в городе Брянске. Сейчас ведется работа по созданию еще нескольких </a:t>
            </a:r>
            <a:r>
              <a:rPr lang="ru-RU" sz="1400" dirty="0" err="1" smtClean="0"/>
              <a:t>ТОСов</a:t>
            </a:r>
            <a:endParaRPr lang="ru-RU" sz="1400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 в Советском районе города Брянска.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4" y="1578014"/>
            <a:ext cx="4226872" cy="31339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72510"/>
            <a:ext cx="3996444" cy="3115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7145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51470"/>
            <a:ext cx="8856984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В период пандемии АТОС провела работу среди председателей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 о необходимости оказания помощи и поддержки пожилым людям, инвалидам. В </a:t>
            </a:r>
            <a:r>
              <a:rPr lang="ru-RU" sz="1400" dirty="0" err="1" smtClean="0"/>
              <a:t>ТОСах</a:t>
            </a:r>
            <a:r>
              <a:rPr lang="ru-RU" sz="1400" dirty="0" smtClean="0"/>
              <a:t> распространялись листовки с номерами телефонов, куда можно обратиться за помощью, оказывали помощь соседям в доставке продуктов, лекарств и т.д.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4"/>
          <a:stretch/>
        </p:blipFill>
        <p:spPr>
          <a:xfrm>
            <a:off x="4481388" y="1851670"/>
            <a:ext cx="2376264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990" y="3003798"/>
            <a:ext cx="2376264" cy="1782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718" y="1451038"/>
            <a:ext cx="2166332" cy="3078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20134" b="3801"/>
          <a:stretch/>
        </p:blipFill>
        <p:spPr>
          <a:xfrm>
            <a:off x="80946" y="1059582"/>
            <a:ext cx="2195170" cy="3078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340299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95486"/>
            <a:ext cx="8496944" cy="12310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АТОС сотрудничает со СМИ. Размещает информацию о своей деятельности на страницах в </a:t>
            </a:r>
            <a:r>
              <a:rPr lang="en-US" sz="1400" dirty="0" smtClean="0"/>
              <a:t>Facebook</a:t>
            </a:r>
            <a:r>
              <a:rPr lang="ru-RU" sz="1400" dirty="0" smtClean="0"/>
              <a:t>, </a:t>
            </a:r>
            <a:r>
              <a:rPr lang="en-US" sz="1400" dirty="0" smtClean="0"/>
              <a:t>Instagram</a:t>
            </a:r>
            <a:r>
              <a:rPr lang="ru-RU" sz="1400" dirty="0" smtClean="0"/>
              <a:t>, на сайте СМО. Взаимодействует с региональными СМИ: «РИА Стрела»</a:t>
            </a:r>
            <a:r>
              <a:rPr lang="en-US" sz="1400" dirty="0" smtClean="0"/>
              <a:t>, </a:t>
            </a:r>
            <a:r>
              <a:rPr lang="ru-RU" sz="1400" dirty="0" smtClean="0"/>
              <a:t>«Брянская Губерния». Регулярно редакция ВГТРК Брянск радио приглашает исполнительную дирекцию рассказать в эфире о новостях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. Председатели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 общаются в созданной группе </a:t>
            </a:r>
            <a:r>
              <a:rPr lang="en-US" sz="1400" dirty="0" smtClean="0"/>
              <a:t>WhatsApp</a:t>
            </a:r>
            <a:endParaRPr lang="ru-RU" sz="1400" dirty="0"/>
          </a:p>
        </p:txBody>
      </p:sp>
      <p:pic>
        <p:nvPicPr>
          <p:cNvPr id="107" name="Рисунок 10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3417"/>
            <a:ext cx="3384376" cy="29872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583416"/>
            <a:ext cx="5199557" cy="29325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62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3478"/>
            <a:ext cx="8784976" cy="108012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dirty="0" smtClean="0"/>
              <a:t>Деятельность ассоциации ТОС Брянской области получила высокую оценку на всероссийском уровне. Исполнительная дирекция отмечена высокими наградами Общенациональной ассоциации ТОС. Брянские </a:t>
            </a:r>
            <a:r>
              <a:rPr lang="ru-RU" sz="1600" dirty="0" err="1" smtClean="0"/>
              <a:t>ТОСы</a:t>
            </a:r>
            <a:r>
              <a:rPr lang="ru-RU" sz="1600" dirty="0" smtClean="0"/>
              <a:t> дважды побеждали в общероссийском конкурсе «Лучшая практика ТОС».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51670"/>
            <a:ext cx="4371978" cy="2459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7614"/>
            <a:ext cx="2232248" cy="3641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5267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23478"/>
            <a:ext cx="8640960" cy="2304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   </a:t>
            </a:r>
            <a:r>
              <a:rPr lang="ru-RU" sz="2100" dirty="0"/>
              <a:t>Выражаем особую благодарность Общероссийской </a:t>
            </a:r>
            <a:r>
              <a:rPr lang="ru-RU" sz="2100" dirty="0" smtClean="0"/>
              <a:t>ассоциации ТОС</a:t>
            </a:r>
            <a:r>
              <a:rPr lang="ru-RU" sz="2100" dirty="0"/>
              <a:t> </a:t>
            </a:r>
            <a:r>
              <a:rPr lang="ru-RU" sz="2100" dirty="0" smtClean="0"/>
              <a:t>, лично </a:t>
            </a:r>
            <a:r>
              <a:rPr lang="ru-RU" sz="2100" dirty="0"/>
              <a:t>Виктору </a:t>
            </a:r>
            <a:r>
              <a:rPr lang="ru-RU" sz="2100" dirty="0" smtClean="0"/>
              <a:t>Борисовичу </a:t>
            </a:r>
            <a:r>
              <a:rPr lang="ru-RU" sz="2100" dirty="0" err="1" smtClean="0"/>
              <a:t>Кидяеву</a:t>
            </a:r>
            <a:r>
              <a:rPr lang="ru-RU" sz="2100" dirty="0"/>
              <a:t>, </a:t>
            </a:r>
            <a:r>
              <a:rPr lang="ru-RU" sz="2100" dirty="0" smtClean="0"/>
              <a:t>председателю ОАТОС, </a:t>
            </a:r>
            <a:r>
              <a:rPr lang="ru-RU" sz="2100" dirty="0" err="1"/>
              <a:t>Захарию</a:t>
            </a:r>
            <a:r>
              <a:rPr lang="ru-RU" sz="2100" dirty="0"/>
              <a:t> </a:t>
            </a:r>
            <a:r>
              <a:rPr lang="ru-RU" sz="2100" dirty="0" smtClean="0"/>
              <a:t>Геннадьевичу Юдину</a:t>
            </a:r>
            <a:r>
              <a:rPr lang="ru-RU" sz="2100" dirty="0"/>
              <a:t> </a:t>
            </a:r>
            <a:r>
              <a:rPr lang="ru-RU" sz="2100" dirty="0" smtClean="0"/>
              <a:t>, директору ОАТОС  </a:t>
            </a:r>
            <a:r>
              <a:rPr lang="ru-RU" sz="2100" dirty="0"/>
              <a:t>за ту существенную помощь в деятельности нашей </a:t>
            </a:r>
            <a:r>
              <a:rPr lang="ru-RU" sz="2100" dirty="0" smtClean="0"/>
              <a:t>ассоциации по вопросам сотрудничества с региональными ассоциациями ТОС России</a:t>
            </a:r>
            <a:r>
              <a:rPr lang="ru-RU" sz="2100" dirty="0"/>
              <a:t>.</a:t>
            </a:r>
            <a:br>
              <a:rPr lang="ru-RU" sz="2100" dirty="0"/>
            </a:br>
            <a:r>
              <a:rPr lang="ru-RU" sz="2100" dirty="0"/>
              <a:t>  Б</a:t>
            </a:r>
            <a:r>
              <a:rPr lang="ru-RU" sz="2100" dirty="0" smtClean="0"/>
              <a:t>лагодарность </a:t>
            </a:r>
            <a:r>
              <a:rPr lang="ru-RU" sz="2100" dirty="0"/>
              <a:t>выражаем коллективу университета ТОС, </a:t>
            </a:r>
            <a:endParaRPr lang="ru-RU" sz="2100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 smtClean="0"/>
              <a:t>в </a:t>
            </a:r>
            <a:r>
              <a:rPr lang="ru-RU" sz="2100" dirty="0"/>
              <a:t>котором обучаются и наши председатели ТОС</a:t>
            </a:r>
            <a:r>
              <a:rPr lang="ru-RU" sz="2100" dirty="0" smtClean="0"/>
              <a:t>.</a:t>
            </a:r>
            <a:r>
              <a:rPr lang="ru-RU" sz="2100" dirty="0"/>
              <a:t> </a:t>
            </a:r>
            <a:endParaRPr lang="ru-RU" sz="2100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dirty="0" smtClean="0"/>
              <a:t>Ассоциация ТОС Брянской области поддерживает "Стратегию развития ТОС в Российской Федерации до 2030 года" </a:t>
            </a:r>
            <a:r>
              <a:rPr lang="ru-RU" sz="2100" dirty="0"/>
              <a:t>и в своей деятельности </a:t>
            </a:r>
            <a:r>
              <a:rPr lang="ru-RU" sz="2100" dirty="0" smtClean="0"/>
              <a:t>руководствуется ей.</a:t>
            </a:r>
            <a:r>
              <a:rPr lang="ru-RU" sz="2100" dirty="0"/>
              <a:t/>
            </a:r>
            <a:br>
              <a:rPr lang="ru-RU" sz="2100" dirty="0"/>
            </a:br>
            <a:r>
              <a:rPr lang="ru-RU" sz="2100" dirty="0" smtClean="0"/>
              <a:t>Надеемся </a:t>
            </a:r>
            <a:r>
              <a:rPr lang="ru-RU" sz="2100" dirty="0"/>
              <a:t>на дальнейшее плодотворное сотрудничество в рамках Стратегии и со своей стороны приложим все усилия для поступательного развития гражданского общества на территории Брянской области.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85" y="2643758"/>
            <a:ext cx="3197505" cy="2260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98668"/>
            <a:ext cx="2376264" cy="23055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43749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43558"/>
            <a:ext cx="8229600" cy="12858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8" name="Picture 2" descr="C:\Users\Денис\Downloads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4974"/>
            <a:ext cx="6120680" cy="432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32230" y="-80524"/>
            <a:ext cx="6284168" cy="1331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1600" dirty="0" smtClean="0"/>
              <a:t>  В 2017 году Ассоциация ТОС Брянской области вошла в состав Общенациональной ассоциации ТОС. АТОС принимает участие в совещаниях, общих собраниях, организованных  ОАТОС в Москве, а также в мероприятиях, </a:t>
            </a:r>
            <a:r>
              <a:rPr lang="ru-RU" sz="1600" dirty="0"/>
              <a:t>п</a:t>
            </a:r>
            <a:r>
              <a:rPr lang="ru-RU" sz="1600" dirty="0" smtClean="0"/>
              <a:t>роводимых в режиме видеоконференции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" y="-1"/>
            <a:ext cx="1244127" cy="1412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1"/>
            <a:ext cx="1597492" cy="1412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915" y="1976290"/>
            <a:ext cx="3110085" cy="2406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" y="1926794"/>
            <a:ext cx="3184562" cy="2455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94" y="1299315"/>
            <a:ext cx="2989230" cy="20073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3376" r="21313" b="18975"/>
          <a:stretch/>
        </p:blipFill>
        <p:spPr>
          <a:xfrm>
            <a:off x="3008620" y="2941607"/>
            <a:ext cx="3225636" cy="2005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4470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3478"/>
            <a:ext cx="8784976" cy="201622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400" dirty="0" smtClean="0"/>
              <a:t>Ассоциация ТОС Брянской области взаимодействует с органами власти всех уровней. Руководство АТОС благодарит Губернатора Брянской области </a:t>
            </a:r>
            <a:r>
              <a:rPr lang="ru-RU" sz="1400" smtClean="0"/>
              <a:t>Александра </a:t>
            </a:r>
            <a:r>
              <a:rPr lang="ru-RU" sz="1400" smtClean="0"/>
              <a:t>Васильевича </a:t>
            </a:r>
            <a:r>
              <a:rPr lang="ru-RU" sz="1400" dirty="0" smtClean="0"/>
              <a:t>Богомаза за поддержку деятельности территориальных общественных самоуправлений в предоставлении возможности участия </a:t>
            </a:r>
            <a:r>
              <a:rPr lang="ru-RU" sz="1400" dirty="0" err="1" smtClean="0"/>
              <a:t>ТОСов</a:t>
            </a:r>
            <a:r>
              <a:rPr lang="ru-RU" sz="1400" dirty="0" smtClean="0"/>
              <a:t> в программе инициативного бюджетирования с проектами благоустройства территорий. В результате реализации проектов жители имеют в своих дворах новые игровые, детские, спортивные площадки с современным оборудованием. Благоустраиваются также скверы, парки, общественные территории в городах и сёлах Брянской области. Жители следят за состоянием объектов, так как вкладывают собственные средства, предусмотренные </a:t>
            </a:r>
            <a:r>
              <a:rPr lang="ru-RU" sz="1400" dirty="0" err="1" smtClean="0"/>
              <a:t>софинансированием</a:t>
            </a:r>
            <a:r>
              <a:rPr lang="ru-RU" sz="1400" dirty="0" smtClean="0"/>
              <a:t> проектов. Ежегодно Правительством Брянской области выделяется более 150 млн. </a:t>
            </a:r>
            <a:r>
              <a:rPr lang="ru-RU" sz="1400" dirty="0"/>
              <a:t>р</a:t>
            </a:r>
            <a:r>
              <a:rPr lang="ru-RU" sz="1400" dirty="0" smtClean="0"/>
              <a:t>ублей на ИБ. реализацию проектов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11710"/>
            <a:ext cx="2787774" cy="27877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211710"/>
            <a:ext cx="2646419" cy="2838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1" y="2242282"/>
            <a:ext cx="3039020" cy="2757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90878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95486"/>
            <a:ext cx="8424936" cy="173507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Председатели Советов ТОС города Брянска выражают благодарность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 Главе Брянской городской администрации Александру Николаевичу Макарову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за </a:t>
            </a:r>
            <a:r>
              <a:rPr lang="ru-RU" sz="1600" dirty="0"/>
              <a:t>ф</a:t>
            </a:r>
            <a:r>
              <a:rPr lang="ru-RU" sz="1600" dirty="0" smtClean="0"/>
              <a:t>инансовую поддержку. Ежегодно в конце года активистов ТОС премируют за общественную работу. На эти цели уже не первый год администрацией города выделяется 1 млн. рублей – по 250 тысяч на каждый район города Брянска.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Районные администрации распределяют денежные средства среди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/>
              <a:t>председателей и активистов ТОС.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6" y="2139702"/>
            <a:ext cx="3897540" cy="2670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16770"/>
            <a:ext cx="4488928" cy="2693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3539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9502"/>
            <a:ext cx="8568952" cy="10081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600" dirty="0" smtClean="0"/>
              <a:t>Ассоциация ТОС Брянской области взаимодействует с Советом МО Брянской области в вопросах организации деятельности </a:t>
            </a:r>
            <a:r>
              <a:rPr lang="ru-RU" sz="1600" dirty="0" err="1" smtClean="0"/>
              <a:t>ТОСов</a:t>
            </a:r>
            <a:r>
              <a:rPr lang="ru-RU" sz="1600" dirty="0" smtClean="0"/>
              <a:t> на территории Брянской области, в проведении, </a:t>
            </a:r>
            <a:r>
              <a:rPr lang="ru-RU" sz="1600" dirty="0"/>
              <a:t>с</a:t>
            </a:r>
            <a:r>
              <a:rPr lang="ru-RU" sz="1600" dirty="0" smtClean="0"/>
              <a:t>овещаний, </a:t>
            </a:r>
            <a:r>
              <a:rPr lang="ru-RU" sz="1600" dirty="0"/>
              <a:t>круглых </a:t>
            </a:r>
            <a:r>
              <a:rPr lang="ru-RU" sz="1600" dirty="0" smtClean="0"/>
              <a:t>столов, различных мероприятий 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80385"/>
            <a:ext cx="468052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80385"/>
            <a:ext cx="4138490" cy="2782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4312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0267"/>
            <a:ext cx="8784976" cy="161537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45720" indent="0" algn="ctr">
              <a:buNone/>
            </a:pPr>
            <a:r>
              <a:rPr lang="ru-RU" sz="1500" dirty="0" smtClean="0"/>
              <a:t>Ассоциация ТОС выражает благодарность исполнительному директору Совета МО Брянской области Наталье Владимировне </a:t>
            </a:r>
            <a:r>
              <a:rPr lang="ru-RU" sz="1500" dirty="0" err="1" smtClean="0"/>
              <a:t>Пригаро</a:t>
            </a:r>
            <a:r>
              <a:rPr lang="ru-RU" sz="1500" dirty="0" smtClean="0"/>
              <a:t> за содействие и помощь в работе </a:t>
            </a:r>
            <a:r>
              <a:rPr lang="ru-RU" sz="1500" dirty="0" err="1" smtClean="0"/>
              <a:t>ТОСов</a:t>
            </a:r>
            <a:r>
              <a:rPr lang="ru-RU" sz="1500" dirty="0" smtClean="0"/>
              <a:t>. Активисты получают методическую поддержку в оформлении документации для участия в программе инициативного бюджетирования, регистрации и образовании новых ТОС, поощряются за активную деятельность и участие в мероприятиях, организованных исполнительной дирекцией АСМО и АТОС. Ежегодно председатели ТОС награждаются грамотами, подарками, призами в том числе и в виде спортивного оборудования, которое устанавливается на территориях </a:t>
            </a:r>
            <a:r>
              <a:rPr lang="ru-RU" sz="1500" dirty="0" err="1" smtClean="0"/>
              <a:t>ТОСов</a:t>
            </a:r>
            <a:r>
              <a:rPr lang="ru-RU" sz="1600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9662"/>
            <a:ext cx="4248472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79662"/>
            <a:ext cx="4216586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8123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3478"/>
            <a:ext cx="8784976" cy="576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/>
              <a:t>Члены ассоциации принимают участие в обучающих семинарах для активистов ТОС, организованных Советом МО в </a:t>
            </a:r>
            <a:r>
              <a:rPr lang="ru-RU" sz="1400" dirty="0" err="1" smtClean="0"/>
              <a:t>РАНХиГС</a:t>
            </a:r>
            <a:r>
              <a:rPr lang="ru-RU" sz="1400" dirty="0"/>
              <a:t> </a:t>
            </a:r>
            <a:r>
              <a:rPr lang="ru-RU" sz="1400" dirty="0" smtClean="0"/>
              <a:t>и дистанционном обучении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072"/>
            <a:ext cx="4032448" cy="26882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67" y="1255632"/>
            <a:ext cx="4392488" cy="26897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631387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2012</TotalTime>
  <Words>2100</Words>
  <Application>Microsoft Office PowerPoint</Application>
  <PresentationFormat>Экран (16:9)</PresentationFormat>
  <Paragraphs>63</Paragraphs>
  <Slides>39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Times New Roman</vt:lpstr>
      <vt:lpstr>Calibri</vt:lpstr>
      <vt:lpstr>Georgia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территории ТОС «Малое Кузьмино» созданы молодёжные волонтёрские отряды. Подростки и молодёжь являются мощной силой в развитии деятельности ТОС. Они оказывают существенную помощь  в реализации спортивных, культурных, волонтёрских и других мероприятий.  Подростки старше 14 лет являются членами отряда «Инициатива». В состав  отряда «Активное начало» входят дети до 14 лет. Это самобытный волонтерский отряд. Родители пишут заявление о вступлении в него детей. Отряд является неким стимулирующим фактором для участия младших детей в добровольческой деятельности, ориентирующих их на добрые дела и поступки.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валентин и наталья</dc:creator>
  <cp:lastModifiedBy>Денис</cp:lastModifiedBy>
  <cp:revision>438</cp:revision>
  <dcterms:created xsi:type="dcterms:W3CDTF">2015-02-08T03:42:22Z</dcterms:created>
  <dcterms:modified xsi:type="dcterms:W3CDTF">2022-02-17T12:02:32Z</dcterms:modified>
</cp:coreProperties>
</file>